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5"/>
    <p:sldId id="257" r:id="rId36"/>
    <p:sldId id="258" r:id="rId37"/>
    <p:sldId id="259" r:id="rId38"/>
    <p:sldId id="260" r:id="rId39"/>
    <p:sldId id="261" r:id="rId40"/>
    <p:sldId id="262" r:id="rId41"/>
    <p:sldId id="263" r:id="rId42"/>
    <p:sldId id="264" r:id="rId43"/>
    <p:sldId id="265" r:id="rId44"/>
    <p:sldId id="266" r:id="rId45"/>
    <p:sldId id="267" r:id="rId46"/>
    <p:sldId id="268" r:id="rId47"/>
    <p:sldId id="269" r:id="rId48"/>
    <p:sldId id="270" r:id="rId49"/>
    <p:sldId id="271" r:id="rId50"/>
    <p:sldId id="272" r:id="rId5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aleway" charset="1" panose="020B0503030101060003"/>
      <p:regular r:id="rId10"/>
    </p:embeddedFont>
    <p:embeddedFont>
      <p:font typeface="Raleway Bold" charset="1" panose="020B0803030101060003"/>
      <p:regular r:id="rId11"/>
    </p:embeddedFont>
    <p:embeddedFont>
      <p:font typeface="Raleway Thin" charset="1" panose="020B0203030101060003"/>
      <p:regular r:id="rId12"/>
    </p:embeddedFont>
    <p:embeddedFont>
      <p:font typeface="Raleway Heavy" charset="1" panose="020B0003030101060003"/>
      <p:regular r:id="rId13"/>
    </p:embeddedFont>
    <p:embeddedFont>
      <p:font typeface="Public Sans" charset="1" panose="00000000000000000000"/>
      <p:regular r:id="rId14"/>
    </p:embeddedFont>
    <p:embeddedFont>
      <p:font typeface="Public Sans Bold" charset="1" panose="00000000000000000000"/>
      <p:regular r:id="rId15"/>
    </p:embeddedFont>
    <p:embeddedFont>
      <p:font typeface="Public Sans Italics" charset="1" panose="00000000000000000000"/>
      <p:regular r:id="rId16"/>
    </p:embeddedFont>
    <p:embeddedFont>
      <p:font typeface="Public Sans Bold Italics" charset="1" panose="00000000000000000000"/>
      <p:regular r:id="rId17"/>
    </p:embeddedFont>
    <p:embeddedFont>
      <p:font typeface="Public Sans Thin" charset="1" panose="00000000000000000000"/>
      <p:regular r:id="rId18"/>
    </p:embeddedFont>
    <p:embeddedFont>
      <p:font typeface="Public Sans Thin Italics" charset="1" panose="00000000000000000000"/>
      <p:regular r:id="rId19"/>
    </p:embeddedFont>
    <p:embeddedFont>
      <p:font typeface="Public Sans Medium" charset="1" panose="00000000000000000000"/>
      <p:regular r:id="rId20"/>
    </p:embeddedFont>
    <p:embeddedFont>
      <p:font typeface="Public Sans Medium Italics" charset="1" panose="00000000000000000000"/>
      <p:regular r:id="rId21"/>
    </p:embeddedFont>
    <p:embeddedFont>
      <p:font typeface="Public Sans Heavy" charset="1" panose="00000000000000000000"/>
      <p:regular r:id="rId22"/>
    </p:embeddedFont>
    <p:embeddedFont>
      <p:font typeface="Public Sans Heavy Italics" charset="1" panose="00000000000000000000"/>
      <p:regular r:id="rId23"/>
    </p:embeddedFont>
    <p:embeddedFont>
      <p:font typeface="Canva Sans" charset="1" panose="020B0503030501040103"/>
      <p:regular r:id="rId24"/>
    </p:embeddedFont>
    <p:embeddedFont>
      <p:font typeface="Canva Sans Bold" charset="1" panose="020B0803030501040103"/>
      <p:regular r:id="rId25"/>
    </p:embeddedFont>
    <p:embeddedFont>
      <p:font typeface="Canva Sans Italics" charset="1" panose="020B0503030501040103"/>
      <p:regular r:id="rId26"/>
    </p:embeddedFont>
    <p:embeddedFont>
      <p:font typeface="Canva Sans Bold Italics" charset="1" panose="020B0803030501040103"/>
      <p:regular r:id="rId27"/>
    </p:embeddedFont>
    <p:embeddedFont>
      <p:font typeface="Canva Sans Medium" charset="1" panose="020B0603030501040103"/>
      <p:regular r:id="rId28"/>
    </p:embeddedFont>
    <p:embeddedFont>
      <p:font typeface="Canva Sans Medium Italics" charset="1" panose="020B0603030501040103"/>
      <p:regular r:id="rId29"/>
    </p:embeddedFont>
    <p:embeddedFont>
      <p:font typeface="Eczar" charset="1" panose="02000603040300000004"/>
      <p:regular r:id="rId30"/>
    </p:embeddedFont>
    <p:embeddedFont>
      <p:font typeface="Eczar Bold" charset="1" panose="02000603040300000004"/>
      <p:regular r:id="rId31"/>
    </p:embeddedFont>
    <p:embeddedFont>
      <p:font typeface="Eczar Medium" charset="1" panose="02000603040300000004"/>
      <p:regular r:id="rId32"/>
    </p:embeddedFont>
    <p:embeddedFont>
      <p:font typeface="Eczar Semi-Bold" charset="1" panose="02000603040300000004"/>
      <p:regular r:id="rId33"/>
    </p:embeddedFont>
    <p:embeddedFont>
      <p:font typeface="Eczar Ultra-Bold" charset="1" panose="02000603040300000004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slides/slide1.xml" Type="http://schemas.openxmlformats.org/officeDocument/2006/relationships/slide"/><Relationship Id="rId36" Target="slides/slide2.xml" Type="http://schemas.openxmlformats.org/officeDocument/2006/relationships/slide"/><Relationship Id="rId37" Target="slides/slide3.xml" Type="http://schemas.openxmlformats.org/officeDocument/2006/relationships/slide"/><Relationship Id="rId38" Target="slides/slide4.xml" Type="http://schemas.openxmlformats.org/officeDocument/2006/relationships/slide"/><Relationship Id="rId39" Target="slides/slide5.xml" Type="http://schemas.openxmlformats.org/officeDocument/2006/relationships/slide"/><Relationship Id="rId4" Target="theme/theme1.xml" Type="http://schemas.openxmlformats.org/officeDocument/2006/relationships/theme"/><Relationship Id="rId40" Target="slides/slide6.xml" Type="http://schemas.openxmlformats.org/officeDocument/2006/relationships/slide"/><Relationship Id="rId41" Target="slides/slide7.xml" Type="http://schemas.openxmlformats.org/officeDocument/2006/relationships/slide"/><Relationship Id="rId42" Target="slides/slide8.xml" Type="http://schemas.openxmlformats.org/officeDocument/2006/relationships/slide"/><Relationship Id="rId43" Target="slides/slide9.xml" Type="http://schemas.openxmlformats.org/officeDocument/2006/relationships/slide"/><Relationship Id="rId44" Target="slides/slide10.xml" Type="http://schemas.openxmlformats.org/officeDocument/2006/relationships/slide"/><Relationship Id="rId45" Target="slides/slide11.xml" Type="http://schemas.openxmlformats.org/officeDocument/2006/relationships/slide"/><Relationship Id="rId46" Target="slides/slide12.xml" Type="http://schemas.openxmlformats.org/officeDocument/2006/relationships/slide"/><Relationship Id="rId47" Target="slides/slide13.xml" Type="http://schemas.openxmlformats.org/officeDocument/2006/relationships/slide"/><Relationship Id="rId48" Target="slides/slide14.xml" Type="http://schemas.openxmlformats.org/officeDocument/2006/relationships/slide"/><Relationship Id="rId49" Target="slides/slide15.xml" Type="http://schemas.openxmlformats.org/officeDocument/2006/relationships/slide"/><Relationship Id="rId5" Target="tableStyles.xml" Type="http://schemas.openxmlformats.org/officeDocument/2006/relationships/tableStyles"/><Relationship Id="rId50" Target="slides/slide16.xml" Type="http://schemas.openxmlformats.org/officeDocument/2006/relationships/slide"/><Relationship Id="rId51" Target="slides/slide17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5.pn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24.png" Type="http://schemas.openxmlformats.org/officeDocument/2006/relationships/image"/><Relationship Id="rId7" Target="../media/image25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26.png" Type="http://schemas.openxmlformats.org/officeDocument/2006/relationships/image"/><Relationship Id="rId7" Target="../media/image27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28.png" Type="http://schemas.openxmlformats.org/officeDocument/2006/relationships/image"/><Relationship Id="rId7" Target="../media/image29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documentation.3delightcloud.com/display/3DFK/Volume+Rendering+Example" TargetMode="External" Type="http://schemas.openxmlformats.org/officeDocument/2006/relationships/hyperlink"/><Relationship Id="rId11" Target="https://atomicuschart.com/features/volume-rendering" TargetMode="External" Type="http://schemas.openxmlformats.org/officeDocument/2006/relationships/hyperlink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https://en.wikipedia.org/wiki/Volume_rendering" TargetMode="External" Type="http://schemas.openxmlformats.org/officeDocument/2006/relationships/hyperlink"/><Relationship Id="rId12" Target="https://atomicuschart.com/features/volume-rendering" TargetMode="External" Type="http://schemas.openxmlformats.org/officeDocument/2006/relationships/hyperlink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png" Type="http://schemas.openxmlformats.org/officeDocument/2006/relationships/image"/><Relationship Id="rId8" Target="../media/image11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png" Type="http://schemas.openxmlformats.org/officeDocument/2006/relationships/image"/><Relationship Id="rId8" Target="../media/image14.png" Type="http://schemas.openxmlformats.org/officeDocument/2006/relationships/image"/><Relationship Id="rId9" Target="https://www.scratchapixel.com/lessons/3d-basic-rendering/volume-rendering-for-developers/intro-volume-rendering.html" TargetMode="External" Type="http://schemas.openxmlformats.org/officeDocument/2006/relationships/hyperlink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5.pn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https://en.wikipedia.org/wiki/Rendering_equation" TargetMode="External" Type="http://schemas.openxmlformats.org/officeDocument/2006/relationships/hyperlink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5.pn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5.pn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5.pn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5.pn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84660">
            <a:off x="15459392" y="3586957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19339" y="-4507184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4648">
            <a:off x="-2042291" y="3086100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5014947" y="4938208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84680" y="-2449784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495018">
            <a:off x="-1249695" y="5438343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10188" y="2839479"/>
            <a:ext cx="16667624" cy="350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7"/>
              </a:lnSpc>
            </a:pPr>
            <a:r>
              <a:rPr lang="en-US" sz="7301">
                <a:solidFill>
                  <a:srgbClr val="273384"/>
                </a:solidFill>
                <a:latin typeface="Eczar Bold"/>
              </a:rPr>
              <a:t>COMPUTER GRAPHICS PROJECT</a:t>
            </a:r>
          </a:p>
          <a:p>
            <a:pPr algn="ctr">
              <a:lnSpc>
                <a:spcPts val="8052"/>
              </a:lnSpc>
            </a:pPr>
          </a:p>
          <a:p>
            <a:pPr algn="ctr">
              <a:lnSpc>
                <a:spcPts val="5637"/>
              </a:lnSpc>
            </a:pPr>
            <a:r>
              <a:rPr lang="en-US" sz="4901">
                <a:solidFill>
                  <a:srgbClr val="FF5757"/>
                </a:solidFill>
                <a:latin typeface="Eczar Bold"/>
              </a:rPr>
              <a:t>REAL TIME VOLUME RENDERING</a:t>
            </a:r>
          </a:p>
          <a:p>
            <a:pPr algn="ctr">
              <a:lnSpc>
                <a:spcPts val="5637"/>
              </a:lnSpc>
            </a:pPr>
            <a:r>
              <a:rPr lang="en-US" sz="4901">
                <a:solidFill>
                  <a:srgbClr val="FF5757"/>
                </a:solidFill>
                <a:latin typeface="Eczar Bold"/>
              </a:rPr>
              <a:t>WITH TRANSFER FUNCTION AND SHADING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2700000">
            <a:off x="-1551070" y="-4895564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3442328">
            <a:off x="12759754" y="6160928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703630" y="226377"/>
            <a:ext cx="2436694" cy="1661382"/>
          </a:xfrm>
          <a:custGeom>
            <a:avLst/>
            <a:gdLst/>
            <a:ahLst/>
            <a:cxnLst/>
            <a:rect r="r" b="b" t="t" l="l"/>
            <a:pathLst>
              <a:path h="1661382" w="2436694">
                <a:moveTo>
                  <a:pt x="0" y="0"/>
                </a:moveTo>
                <a:lnTo>
                  <a:pt x="2436694" y="0"/>
                </a:lnTo>
                <a:lnTo>
                  <a:pt x="2436694" y="1661382"/>
                </a:lnTo>
                <a:lnTo>
                  <a:pt x="0" y="16613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184518" y="1821084"/>
            <a:ext cx="5474919" cy="498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2880">
                <a:solidFill>
                  <a:srgbClr val="A88353"/>
                </a:solidFill>
                <a:latin typeface="Public Sans"/>
              </a:rPr>
              <a:t>Team -20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54146" y="8391896"/>
            <a:ext cx="13179708" cy="694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05"/>
              </a:lnSpc>
            </a:pPr>
            <a:r>
              <a:rPr lang="en-US" sz="3500">
                <a:solidFill>
                  <a:srgbClr val="000000"/>
                </a:solidFill>
                <a:latin typeface="Raleway"/>
              </a:rPr>
              <a:t>Presented by Deepanshu Dabas (2021249)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895254">
            <a:off x="16212628" y="58423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24568">
            <a:off x="12391678" y="7122963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87989">
            <a:off x="11830173" y="549825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895254">
            <a:off x="-1289031" y="24335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866906">
            <a:off x="-782807" y="-4309805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114953">
            <a:off x="-2105689" y="-224453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198919" y="308147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265390" y="3204117"/>
            <a:ext cx="11757220" cy="5675475"/>
          </a:xfrm>
          <a:custGeom>
            <a:avLst/>
            <a:gdLst/>
            <a:ahLst/>
            <a:cxnLst/>
            <a:rect r="r" b="b" t="t" l="l"/>
            <a:pathLst>
              <a:path h="5675475" w="11757220">
                <a:moveTo>
                  <a:pt x="0" y="0"/>
                </a:moveTo>
                <a:lnTo>
                  <a:pt x="11757220" y="0"/>
                </a:lnTo>
                <a:lnTo>
                  <a:pt x="11757220" y="5675475"/>
                </a:lnTo>
                <a:lnTo>
                  <a:pt x="0" y="567547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0024" y="971550"/>
            <a:ext cx="18759015" cy="1200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5"/>
              </a:lnSpc>
            </a:pPr>
            <a:r>
              <a:rPr lang="en-US" sz="7500">
                <a:solidFill>
                  <a:srgbClr val="273384"/>
                </a:solidFill>
                <a:latin typeface="Eczar Bold"/>
              </a:rPr>
              <a:t>Pseudo Code : Bing-Phong Shading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036243">
            <a:off x="14707801" y="10287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838312">
            <a:off x="-5348892" y="215566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056498">
            <a:off x="-3881063" y="2889362"/>
            <a:ext cx="7762126" cy="8630578"/>
          </a:xfrm>
          <a:custGeom>
            <a:avLst/>
            <a:gdLst/>
            <a:ahLst/>
            <a:cxnLst/>
            <a:rect r="r" b="b" t="t" l="l"/>
            <a:pathLst>
              <a:path h="8630578" w="7762126">
                <a:moveTo>
                  <a:pt x="0" y="0"/>
                </a:moveTo>
                <a:lnTo>
                  <a:pt x="7762126" y="0"/>
                </a:lnTo>
                <a:lnTo>
                  <a:pt x="7762126" y="8630578"/>
                </a:lnTo>
                <a:lnTo>
                  <a:pt x="0" y="86305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056498">
            <a:off x="14227763" y="-2642927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98919" y="3186247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13810" y="948308"/>
            <a:ext cx="12060381" cy="1190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3"/>
              </a:lnSpc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Tech Stack Used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48215" y="3089817"/>
            <a:ext cx="5791570" cy="4729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6357"/>
              </a:lnSpc>
              <a:buFont typeface="Arial"/>
              <a:buChar char="•"/>
            </a:pPr>
            <a:r>
              <a:rPr lang="en-US" sz="3399">
                <a:solidFill>
                  <a:srgbClr val="273384"/>
                </a:solidFill>
                <a:latin typeface="Canva Sans"/>
              </a:rPr>
              <a:t>OpenGL</a:t>
            </a:r>
          </a:p>
          <a:p>
            <a:pPr marL="734059" indent="-367030" lvl="1">
              <a:lnSpc>
                <a:spcPts val="6357"/>
              </a:lnSpc>
              <a:buFont typeface="Arial"/>
              <a:buChar char="•"/>
            </a:pPr>
            <a:r>
              <a:rPr lang="en-US" sz="3399">
                <a:solidFill>
                  <a:srgbClr val="273384"/>
                </a:solidFill>
                <a:latin typeface="Canva Sans"/>
              </a:rPr>
              <a:t>ImGui</a:t>
            </a:r>
          </a:p>
          <a:p>
            <a:pPr marL="734059" indent="-367030" lvl="1">
              <a:lnSpc>
                <a:spcPts val="6357"/>
              </a:lnSpc>
              <a:buFont typeface="Arial"/>
              <a:buChar char="•"/>
            </a:pPr>
            <a:r>
              <a:rPr lang="en-US" sz="3399">
                <a:solidFill>
                  <a:srgbClr val="273384"/>
                </a:solidFill>
                <a:latin typeface="Canva Sans"/>
              </a:rPr>
              <a:t>glfw</a:t>
            </a:r>
          </a:p>
          <a:p>
            <a:pPr marL="734059" indent="-367030" lvl="1">
              <a:lnSpc>
                <a:spcPts val="6357"/>
              </a:lnSpc>
              <a:buFont typeface="Arial"/>
              <a:buChar char="•"/>
            </a:pPr>
            <a:r>
              <a:rPr lang="en-US" sz="3399">
                <a:solidFill>
                  <a:srgbClr val="273384"/>
                </a:solidFill>
                <a:latin typeface="Canva Sans"/>
              </a:rPr>
              <a:t>glm</a:t>
            </a:r>
          </a:p>
          <a:p>
            <a:pPr marL="734059" indent="-367030" lvl="1">
              <a:lnSpc>
                <a:spcPts val="6357"/>
              </a:lnSpc>
              <a:buFont typeface="Arial"/>
              <a:buChar char="•"/>
            </a:pPr>
            <a:r>
              <a:rPr lang="en-US" sz="3399">
                <a:solidFill>
                  <a:srgbClr val="273384"/>
                </a:solidFill>
                <a:latin typeface="Canva Sans"/>
              </a:rPr>
              <a:t>Cmake</a:t>
            </a:r>
          </a:p>
          <a:p>
            <a:pPr marL="734059" indent="-367030" lvl="1">
              <a:lnSpc>
                <a:spcPts val="6357"/>
              </a:lnSpc>
              <a:buFont typeface="Arial"/>
              <a:buChar char="•"/>
            </a:pPr>
            <a:r>
              <a:rPr lang="en-US" sz="3399">
                <a:solidFill>
                  <a:srgbClr val="273384"/>
                </a:solidFill>
                <a:latin typeface="Canva Sans"/>
              </a:rPr>
              <a:t>Make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036243">
            <a:off x="14707801" y="10287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838312">
            <a:off x="-5348892" y="215566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056498">
            <a:off x="-3881063" y="2889362"/>
            <a:ext cx="7762126" cy="8630578"/>
          </a:xfrm>
          <a:custGeom>
            <a:avLst/>
            <a:gdLst/>
            <a:ahLst/>
            <a:cxnLst/>
            <a:rect r="r" b="b" t="t" l="l"/>
            <a:pathLst>
              <a:path h="8630578" w="7762126">
                <a:moveTo>
                  <a:pt x="0" y="0"/>
                </a:moveTo>
                <a:lnTo>
                  <a:pt x="7762126" y="0"/>
                </a:lnTo>
                <a:lnTo>
                  <a:pt x="7762126" y="8630578"/>
                </a:lnTo>
                <a:lnTo>
                  <a:pt x="0" y="86305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056498">
            <a:off x="14227763" y="-2642927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98919" y="3186247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13810" y="948308"/>
            <a:ext cx="12060381" cy="1190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3"/>
              </a:lnSpc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Outcomes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113810" y="2399581"/>
            <a:ext cx="14089940" cy="6858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76976" indent="-288488" lvl="1">
              <a:lnSpc>
                <a:spcPts val="4997"/>
              </a:lnSpc>
              <a:buFont typeface="Arial"/>
              <a:buChar char="•"/>
            </a:pPr>
            <a:r>
              <a:rPr lang="en-US" sz="2672">
                <a:solidFill>
                  <a:srgbClr val="273384"/>
                </a:solidFill>
                <a:latin typeface="Canva Sans"/>
              </a:rPr>
              <a:t>Volumetric Rendering Techniques: Explored methods for creating 3D images from volumetric data, crucial in fields like medical imaging and special effects.</a:t>
            </a:r>
          </a:p>
          <a:p>
            <a:pPr marL="576976" indent="-288488" lvl="1">
              <a:lnSpc>
                <a:spcPts val="4997"/>
              </a:lnSpc>
              <a:buFont typeface="Arial"/>
              <a:buChar char="•"/>
            </a:pPr>
            <a:r>
              <a:rPr lang="en-US" sz="2672">
                <a:solidFill>
                  <a:srgbClr val="273384"/>
                </a:solidFill>
                <a:latin typeface="Canva Sans"/>
              </a:rPr>
              <a:t>Transfer Functions: Investigated the use of transfer functions in rendering to differentiate materials within a volume, enhancing image accuracy and utility.</a:t>
            </a:r>
          </a:p>
          <a:p>
            <a:pPr marL="576976" indent="-288488" lvl="1">
              <a:lnSpc>
                <a:spcPts val="4997"/>
              </a:lnSpc>
              <a:buFont typeface="Arial"/>
              <a:buChar char="•"/>
            </a:pPr>
            <a:r>
              <a:rPr lang="en-US" sz="2672">
                <a:solidFill>
                  <a:srgbClr val="273384"/>
                </a:solidFill>
                <a:latin typeface="Canva Sans"/>
              </a:rPr>
              <a:t>Real-Time Rendering: Implemented real-time volume rendering using graphics hardware acceleration, optimizing performance through techniques like early ray termination.</a:t>
            </a:r>
          </a:p>
          <a:p>
            <a:pPr marL="576976" indent="-288488" lvl="1">
              <a:lnSpc>
                <a:spcPts val="4997"/>
              </a:lnSpc>
              <a:buFont typeface="Arial"/>
              <a:buChar char="•"/>
            </a:pPr>
            <a:r>
              <a:rPr lang="en-US" sz="2672">
                <a:solidFill>
                  <a:srgbClr val="273384"/>
                </a:solidFill>
                <a:latin typeface="Canva Sans"/>
              </a:rPr>
              <a:t>Shading and Composition: Applied surface shading and composition algorithms to add realism to the images and accurately represent 3D volumetric data.</a:t>
            </a:r>
          </a:p>
          <a:p>
            <a:pPr marL="576976" indent="-288488" lvl="1">
              <a:lnSpc>
                <a:spcPts val="4997"/>
              </a:lnSpc>
              <a:buFont typeface="Arial"/>
              <a:buChar char="•"/>
            </a:pPr>
            <a:r>
              <a:rPr lang="en-US" sz="2672">
                <a:solidFill>
                  <a:srgbClr val="273384"/>
                </a:solidFill>
                <a:latin typeface="Canva Sans"/>
              </a:rPr>
              <a:t>Learned more about OpenGL and gl_shaders and overall improved understanding of computer graphics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190625" y="5643562"/>
            <a:ext cx="16068675" cy="0"/>
          </a:xfrm>
          <a:prstGeom prst="line">
            <a:avLst/>
          </a:prstGeom>
          <a:ln cap="rnd" w="19050">
            <a:solidFill>
              <a:srgbClr val="27338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28700" y="5481638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317258" y="5472112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605817" y="5472112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894375" y="5472112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1033578">
            <a:off x="11000600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447133" y="3462448"/>
            <a:ext cx="12350839" cy="133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Additional Features</a:t>
            </a:r>
          </a:p>
        </p:txBody>
      </p:sp>
      <p:sp>
        <p:nvSpPr>
          <p:cNvPr name="Freeform 13" id="13"/>
          <p:cNvSpPr/>
          <p:nvPr/>
        </p:nvSpPr>
        <p:spPr>
          <a:xfrm flipH="false" flipV="true" rot="-7522993">
            <a:off x="11750096" y="-582939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1"/>
                </a:moveTo>
                <a:lnTo>
                  <a:pt x="4288559" y="3508821"/>
                </a:lnTo>
                <a:lnTo>
                  <a:pt x="4288559" y="0"/>
                </a:lnTo>
                <a:lnTo>
                  <a:pt x="0" y="0"/>
                </a:lnTo>
                <a:lnTo>
                  <a:pt x="0" y="350882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552612">
            <a:off x="4466146" y="-5502072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653176" y="-2269873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5" y="0"/>
                </a:lnTo>
                <a:lnTo>
                  <a:pt x="6513205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2800797">
            <a:off x="660592" y="79221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6462712"/>
            <a:ext cx="3364925" cy="916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Edit Transfer Functions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7767638"/>
            <a:ext cx="3364925" cy="1118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User can edit transfer function values using color paletter provided as input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5895642" y="-3318316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true" rot="-10800000">
            <a:off x="-406406" y="8483600"/>
            <a:ext cx="18694406" cy="4605433"/>
          </a:xfrm>
          <a:custGeom>
            <a:avLst/>
            <a:gdLst/>
            <a:ahLst/>
            <a:cxnLst/>
            <a:rect r="r" b="b" t="t" l="l"/>
            <a:pathLst>
              <a:path h="4605433" w="18694406">
                <a:moveTo>
                  <a:pt x="0" y="4605433"/>
                </a:moveTo>
                <a:lnTo>
                  <a:pt x="18694406" y="4605433"/>
                </a:lnTo>
                <a:lnTo>
                  <a:pt x="18694406" y="0"/>
                </a:lnTo>
                <a:lnTo>
                  <a:pt x="0" y="0"/>
                </a:lnTo>
                <a:lnTo>
                  <a:pt x="0" y="4605433"/>
                </a:lnTo>
                <a:close/>
              </a:path>
            </a:pathLst>
          </a:custGeom>
          <a:blipFill>
            <a:blip r:embed="rId6"/>
            <a:stretch>
              <a:fillRect l="0" t="-7590" r="0" b="-759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2800797">
            <a:off x="5895642" y="80745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2800797">
            <a:off x="11130692" y="82269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2800797">
            <a:off x="16365742" y="83793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5317258" y="6450647"/>
            <a:ext cx="3364925" cy="916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Load/Save Transfer Function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605817" y="6438582"/>
            <a:ext cx="3364925" cy="459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Transformations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894375" y="6426517"/>
            <a:ext cx="3364925" cy="459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Change Volume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317258" y="7767638"/>
            <a:ext cx="3364925" cy="1860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User can load pre exisitng transfrer fiunctions as well as save current by specifying name of Output file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605817" y="7767638"/>
            <a:ext cx="3364925" cy="746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Rotation, View  Transformations,,etc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894375" y="7581966"/>
            <a:ext cx="3364925" cy="746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Need to just Add dataset to visualise in Data folder</a:t>
            </a:r>
          </a:p>
        </p:txBody>
      </p:sp>
      <p:sp>
        <p:nvSpPr>
          <p:cNvPr name="Freeform 30" id="30"/>
          <p:cNvSpPr/>
          <p:nvPr/>
        </p:nvSpPr>
        <p:spPr>
          <a:xfrm flipH="false" flipV="true" rot="530069">
            <a:off x="2372013" y="-939026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0"/>
                </a:moveTo>
                <a:lnTo>
                  <a:pt x="4288558" y="3508820"/>
                </a:lnTo>
                <a:lnTo>
                  <a:pt x="4288558" y="0"/>
                </a:lnTo>
                <a:lnTo>
                  <a:pt x="0" y="0"/>
                </a:lnTo>
                <a:lnTo>
                  <a:pt x="0" y="350882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true" flipV="false" rot="-552612">
            <a:off x="-1129104" y="-460604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9152474" y="0"/>
                </a:moveTo>
                <a:lnTo>
                  <a:pt x="0" y="0"/>
                </a:lnTo>
                <a:lnTo>
                  <a:pt x="0" y="8229600"/>
                </a:lnTo>
                <a:lnTo>
                  <a:pt x="9152474" y="8229600"/>
                </a:lnTo>
                <a:lnTo>
                  <a:pt x="915247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88115" y="1028700"/>
            <a:ext cx="10849720" cy="133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 Output Images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-9560830">
            <a:off x="6938612" y="7720766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4093">
            <a:off x="4046691" y="8532590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0"/>
                </a:moveTo>
                <a:lnTo>
                  <a:pt x="4288558" y="0"/>
                </a:lnTo>
                <a:lnTo>
                  <a:pt x="4288558" y="3508820"/>
                </a:lnTo>
                <a:lnTo>
                  <a:pt x="0" y="35088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-2475227" y="6947481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771997" y="2827464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90970" y="-3834526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1" y="0"/>
                </a:lnTo>
                <a:lnTo>
                  <a:pt x="5573081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581104" y="7531620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44782" y="3189245"/>
            <a:ext cx="7222656" cy="3908510"/>
          </a:xfrm>
          <a:custGeom>
            <a:avLst/>
            <a:gdLst/>
            <a:ahLst/>
            <a:cxnLst/>
            <a:rect r="r" b="b" t="t" l="l"/>
            <a:pathLst>
              <a:path h="3908510" w="7222656">
                <a:moveTo>
                  <a:pt x="0" y="0"/>
                </a:moveTo>
                <a:lnTo>
                  <a:pt x="7222656" y="0"/>
                </a:lnTo>
                <a:lnTo>
                  <a:pt x="7222656" y="3908510"/>
                </a:lnTo>
                <a:lnTo>
                  <a:pt x="0" y="39085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630689" y="3005749"/>
            <a:ext cx="7900831" cy="4275502"/>
          </a:xfrm>
          <a:custGeom>
            <a:avLst/>
            <a:gdLst/>
            <a:ahLst/>
            <a:cxnLst/>
            <a:rect r="r" b="b" t="t" l="l"/>
            <a:pathLst>
              <a:path h="4275502" w="7900831">
                <a:moveTo>
                  <a:pt x="0" y="0"/>
                </a:moveTo>
                <a:lnTo>
                  <a:pt x="7900831" y="0"/>
                </a:lnTo>
                <a:lnTo>
                  <a:pt x="7900831" y="4275502"/>
                </a:lnTo>
                <a:lnTo>
                  <a:pt x="0" y="42755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7600950" y="4011655"/>
            <a:ext cx="3086100" cy="30861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73384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390122" y="7464945"/>
            <a:ext cx="7395986" cy="580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GrayScale  Based Transfer Function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57302" y="7566837"/>
            <a:ext cx="6560565" cy="580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Foot-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Custom Transfer Function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88115" y="1028700"/>
            <a:ext cx="10849720" cy="133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 Output Images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-9560830">
            <a:off x="6938612" y="7720766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4093">
            <a:off x="4046691" y="8532590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0"/>
                </a:moveTo>
                <a:lnTo>
                  <a:pt x="4288558" y="0"/>
                </a:lnTo>
                <a:lnTo>
                  <a:pt x="4288558" y="3508820"/>
                </a:lnTo>
                <a:lnTo>
                  <a:pt x="0" y="35088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-2475227" y="6947481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771997" y="2827464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90970" y="-3834526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1" y="0"/>
                </a:lnTo>
                <a:lnTo>
                  <a:pt x="5573081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581104" y="7531620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7600950" y="4011655"/>
            <a:ext cx="3086100" cy="30861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73384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0" y="3503251"/>
            <a:ext cx="7373826" cy="3444230"/>
          </a:xfrm>
          <a:custGeom>
            <a:avLst/>
            <a:gdLst/>
            <a:ahLst/>
            <a:cxnLst/>
            <a:rect r="r" b="b" t="t" l="l"/>
            <a:pathLst>
              <a:path h="3444230" w="7373826">
                <a:moveTo>
                  <a:pt x="0" y="0"/>
                </a:moveTo>
                <a:lnTo>
                  <a:pt x="7373826" y="0"/>
                </a:lnTo>
                <a:lnTo>
                  <a:pt x="7373826" y="3444230"/>
                </a:lnTo>
                <a:lnTo>
                  <a:pt x="0" y="344423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927" r="0" b="-7927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219553" y="2996911"/>
            <a:ext cx="8236063" cy="4456911"/>
          </a:xfrm>
          <a:custGeom>
            <a:avLst/>
            <a:gdLst/>
            <a:ahLst/>
            <a:cxnLst/>
            <a:rect r="r" b="b" t="t" l="l"/>
            <a:pathLst>
              <a:path h="4456911" w="8236063">
                <a:moveTo>
                  <a:pt x="0" y="0"/>
                </a:moveTo>
                <a:lnTo>
                  <a:pt x="8236063" y="0"/>
                </a:lnTo>
                <a:lnTo>
                  <a:pt x="8236063" y="4456911"/>
                </a:lnTo>
                <a:lnTo>
                  <a:pt x="0" y="445691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90122" y="7464945"/>
            <a:ext cx="7395986" cy="580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GrayScale  Based Transfer Function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45727" y="7566837"/>
            <a:ext cx="6583716" cy="580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MRI--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Custom Transfer Function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88115" y="1028700"/>
            <a:ext cx="10849720" cy="133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 Output Images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-9560830">
            <a:off x="6938612" y="7720766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4093">
            <a:off x="4046691" y="8532590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0"/>
                </a:moveTo>
                <a:lnTo>
                  <a:pt x="4288558" y="0"/>
                </a:lnTo>
                <a:lnTo>
                  <a:pt x="4288558" y="3508820"/>
                </a:lnTo>
                <a:lnTo>
                  <a:pt x="0" y="35088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-2475227" y="6947481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262304" y="2016377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90970" y="-3834526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1" y="0"/>
                </a:lnTo>
                <a:lnTo>
                  <a:pt x="5573081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581104" y="7531620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7272343" y="3861381"/>
            <a:ext cx="3086100" cy="30861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73384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390122" y="3281357"/>
            <a:ext cx="6882221" cy="3724285"/>
          </a:xfrm>
          <a:custGeom>
            <a:avLst/>
            <a:gdLst/>
            <a:ahLst/>
            <a:cxnLst/>
            <a:rect r="r" b="b" t="t" l="l"/>
            <a:pathLst>
              <a:path h="3724285" w="6882221">
                <a:moveTo>
                  <a:pt x="0" y="0"/>
                </a:moveTo>
                <a:lnTo>
                  <a:pt x="6882221" y="0"/>
                </a:lnTo>
                <a:lnTo>
                  <a:pt x="6882221" y="3724286"/>
                </a:lnTo>
                <a:lnTo>
                  <a:pt x="0" y="37242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816432" y="3281357"/>
            <a:ext cx="8149826" cy="3922596"/>
          </a:xfrm>
          <a:custGeom>
            <a:avLst/>
            <a:gdLst/>
            <a:ahLst/>
            <a:cxnLst/>
            <a:rect r="r" b="b" t="t" l="l"/>
            <a:pathLst>
              <a:path h="3922596" w="8149826">
                <a:moveTo>
                  <a:pt x="0" y="0"/>
                </a:moveTo>
                <a:lnTo>
                  <a:pt x="8149826" y="0"/>
                </a:lnTo>
                <a:lnTo>
                  <a:pt x="8149826" y="3922596"/>
                </a:lnTo>
                <a:lnTo>
                  <a:pt x="0" y="39225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2431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90122" y="7464945"/>
            <a:ext cx="7395986" cy="580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GrayScale  Based Transfer Function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45727" y="7566837"/>
            <a:ext cx="6583716" cy="580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MRI--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Custom Transfer Function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986619">
            <a:off x="-2800762" y="3343677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26706" y="-3752582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38574">
            <a:off x="4569016" y="-5480084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024995">
            <a:off x="-2679407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5936786">
            <a:off x="16141297" y="3404390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4114800"/>
                </a:moveTo>
                <a:lnTo>
                  <a:pt x="5029200" y="4114800"/>
                </a:lnTo>
                <a:lnTo>
                  <a:pt x="5029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180711" y="-49047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672048" y="-5018174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6712665">
            <a:off x="-990270" y="7258855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846334">
            <a:off x="9995837" y="61722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725007" y="4022852"/>
            <a:ext cx="12837986" cy="2155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71"/>
              </a:lnSpc>
            </a:pPr>
            <a:r>
              <a:rPr lang="en-US" sz="13599">
                <a:solidFill>
                  <a:srgbClr val="273384"/>
                </a:solidFill>
                <a:latin typeface="Eczar Bold"/>
                <a:ea typeface="Eczar Bold"/>
              </a:rPr>
              <a:t>﻿THANK YOU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29448" y="7108571"/>
            <a:ext cx="7824435" cy="498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2880">
                <a:solidFill>
                  <a:srgbClr val="A88353"/>
                </a:solidFill>
                <a:latin typeface="Public Sans"/>
              </a:rPr>
              <a:t>Team 20, Deepanshu Dabas, 2021249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342004" y="5842179"/>
            <a:ext cx="6811586" cy="6124751"/>
          </a:xfrm>
          <a:custGeom>
            <a:avLst/>
            <a:gdLst/>
            <a:ahLst/>
            <a:cxnLst/>
            <a:rect r="r" b="b" t="t" l="l"/>
            <a:pathLst>
              <a:path h="6124751" w="6811586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038826">
            <a:off x="-2729619" y="3014974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2387424">
            <a:off x="-1498605" y="5265349"/>
            <a:ext cx="7401497" cy="7985902"/>
          </a:xfrm>
          <a:custGeom>
            <a:avLst/>
            <a:gdLst/>
            <a:ahLst/>
            <a:cxnLst/>
            <a:rect r="r" b="b" t="t" l="l"/>
            <a:pathLst>
              <a:path h="7985902" w="7401497">
                <a:moveTo>
                  <a:pt x="0" y="0"/>
                </a:moveTo>
                <a:lnTo>
                  <a:pt x="7401496" y="0"/>
                </a:lnTo>
                <a:lnTo>
                  <a:pt x="7401496" y="7985902"/>
                </a:lnTo>
                <a:lnTo>
                  <a:pt x="0" y="79859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051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853507" y="5842179"/>
            <a:ext cx="6811586" cy="6124751"/>
          </a:xfrm>
          <a:custGeom>
            <a:avLst/>
            <a:gdLst/>
            <a:ahLst/>
            <a:cxnLst/>
            <a:rect r="r" b="b" t="t" l="l"/>
            <a:pathLst>
              <a:path h="6124751" w="6811586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7038826">
            <a:off x="16280231" y="3784779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387424">
            <a:off x="11834683" y="5584357"/>
            <a:ext cx="7401497" cy="7985902"/>
          </a:xfrm>
          <a:custGeom>
            <a:avLst/>
            <a:gdLst/>
            <a:ahLst/>
            <a:cxnLst/>
            <a:rect r="r" b="b" t="t" l="l"/>
            <a:pathLst>
              <a:path h="7985902" w="7401497">
                <a:moveTo>
                  <a:pt x="0" y="0"/>
                </a:moveTo>
                <a:lnTo>
                  <a:pt x="7401496" y="0"/>
                </a:lnTo>
                <a:lnTo>
                  <a:pt x="7401496" y="7985902"/>
                </a:lnTo>
                <a:lnTo>
                  <a:pt x="0" y="79859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051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198919" y="2822739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08097" y="2822665"/>
            <a:ext cx="6524433" cy="3669994"/>
          </a:xfrm>
          <a:custGeom>
            <a:avLst/>
            <a:gdLst/>
            <a:ahLst/>
            <a:cxnLst/>
            <a:rect r="r" b="b" t="t" l="l"/>
            <a:pathLst>
              <a:path h="3669994" w="6524433">
                <a:moveTo>
                  <a:pt x="0" y="0"/>
                </a:moveTo>
                <a:lnTo>
                  <a:pt x="6524433" y="0"/>
                </a:lnTo>
                <a:lnTo>
                  <a:pt x="6524433" y="3669993"/>
                </a:lnTo>
                <a:lnTo>
                  <a:pt x="0" y="36699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139940" y="2786287"/>
            <a:ext cx="3706371" cy="3706371"/>
          </a:xfrm>
          <a:custGeom>
            <a:avLst/>
            <a:gdLst/>
            <a:ahLst/>
            <a:cxnLst/>
            <a:rect r="r" b="b" t="t" l="l"/>
            <a:pathLst>
              <a:path h="3706371" w="3706371">
                <a:moveTo>
                  <a:pt x="0" y="0"/>
                </a:moveTo>
                <a:lnTo>
                  <a:pt x="3706371" y="0"/>
                </a:lnTo>
                <a:lnTo>
                  <a:pt x="3706371" y="3706371"/>
                </a:lnTo>
                <a:lnTo>
                  <a:pt x="0" y="370637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766853" y="7126964"/>
            <a:ext cx="13992647" cy="2131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49"/>
              </a:lnSpc>
            </a:pPr>
            <a:r>
              <a:rPr lang="en-US" sz="3527">
                <a:solidFill>
                  <a:srgbClr val="000000"/>
                </a:solidFill>
                <a:latin typeface="Raleway"/>
              </a:rPr>
              <a:t>Volume rendering represents a collection of methods used in computer graphics and scientific visualization to create a 2D projection from a discretely sampled data set.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8249" y="971550"/>
            <a:ext cx="17769751" cy="139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About Volume Rendering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67252" y="6435508"/>
            <a:ext cx="4006123" cy="497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Canva Sans Bold"/>
              </a:rPr>
              <a:t>Fig 1: Explosion  Effect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077600" y="9914300"/>
            <a:ext cx="5371152" cy="37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</a:rPr>
              <a:t>Source : </a:t>
            </a:r>
            <a:r>
              <a:rPr lang="en-US" sz="2200" u="sng">
                <a:solidFill>
                  <a:srgbClr val="000000"/>
                </a:solidFill>
                <a:latin typeface="Canva Sans"/>
                <a:hlinkClick r:id="rId10" tooltip="https://documentation.3delightcloud.com/display/3DFK/Volume+Rendering+Example"/>
              </a:rPr>
              <a:t>Delight  Cloud</a:t>
            </a:r>
            <a:r>
              <a:rPr lang="en-US" sz="2200">
                <a:solidFill>
                  <a:srgbClr val="000000"/>
                </a:solidFill>
                <a:latin typeface="Canva Sans"/>
              </a:rPr>
              <a:t> , </a:t>
            </a:r>
            <a:r>
              <a:rPr lang="en-US" sz="2200" u="sng">
                <a:solidFill>
                  <a:srgbClr val="000000"/>
                </a:solidFill>
                <a:latin typeface="Canva Sans"/>
                <a:hlinkClick r:id="rId11" tooltip="https://atomicuschart.com/features/volume-rendering"/>
              </a:rPr>
              <a:t>Atomicus Chart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873471" y="6435508"/>
            <a:ext cx="4431220" cy="497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Canva Sans Bold"/>
              </a:rPr>
              <a:t>Fig 2: Heart Visualisation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98919" y="306360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792599">
            <a:off x="15869006" y="6270652"/>
            <a:ext cx="3938319" cy="3222261"/>
          </a:xfrm>
          <a:custGeom>
            <a:avLst/>
            <a:gdLst/>
            <a:ahLst/>
            <a:cxnLst/>
            <a:rect r="r" b="b" t="t" l="l"/>
            <a:pathLst>
              <a:path h="3222261" w="3938319">
                <a:moveTo>
                  <a:pt x="0" y="0"/>
                </a:moveTo>
                <a:lnTo>
                  <a:pt x="3938319" y="0"/>
                </a:lnTo>
                <a:lnTo>
                  <a:pt x="3938319" y="3222261"/>
                </a:lnTo>
                <a:lnTo>
                  <a:pt x="0" y="3222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93932">
            <a:off x="12348771" y="-1959981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970019">
            <a:off x="13558552" y="-385928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606838" y="9651106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3451795">
            <a:off x="-5080388" y="514135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4917954">
            <a:off x="-4992845" y="1489398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57211" y="5143500"/>
            <a:ext cx="4157959" cy="4157959"/>
          </a:xfrm>
          <a:custGeom>
            <a:avLst/>
            <a:gdLst/>
            <a:ahLst/>
            <a:cxnLst/>
            <a:rect r="r" b="b" t="t" l="l"/>
            <a:pathLst>
              <a:path h="4157959" w="4157959">
                <a:moveTo>
                  <a:pt x="0" y="0"/>
                </a:moveTo>
                <a:lnTo>
                  <a:pt x="4157959" y="0"/>
                </a:lnTo>
                <a:lnTo>
                  <a:pt x="4157959" y="4157959"/>
                </a:lnTo>
                <a:lnTo>
                  <a:pt x="0" y="41579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285975" y="5613370"/>
            <a:ext cx="5552190" cy="3072212"/>
          </a:xfrm>
          <a:custGeom>
            <a:avLst/>
            <a:gdLst/>
            <a:ahLst/>
            <a:cxnLst/>
            <a:rect r="r" b="b" t="t" l="l"/>
            <a:pathLst>
              <a:path h="3072212" w="5552190">
                <a:moveTo>
                  <a:pt x="0" y="0"/>
                </a:moveTo>
                <a:lnTo>
                  <a:pt x="5552190" y="0"/>
                </a:lnTo>
                <a:lnTo>
                  <a:pt x="5552190" y="3072212"/>
                </a:lnTo>
                <a:lnTo>
                  <a:pt x="0" y="307221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941172" y="5344235"/>
            <a:ext cx="3136194" cy="3477266"/>
          </a:xfrm>
          <a:custGeom>
            <a:avLst/>
            <a:gdLst/>
            <a:ahLst/>
            <a:cxnLst/>
            <a:rect r="r" b="b" t="t" l="l"/>
            <a:pathLst>
              <a:path h="3477266" w="3136194">
                <a:moveTo>
                  <a:pt x="0" y="0"/>
                </a:moveTo>
                <a:lnTo>
                  <a:pt x="3136195" y="0"/>
                </a:lnTo>
                <a:lnTo>
                  <a:pt x="3136195" y="3477266"/>
                </a:lnTo>
                <a:lnTo>
                  <a:pt x="0" y="347726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-658181" y="637065"/>
            <a:ext cx="19604363" cy="1398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Use Case: Scientifc Visualization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747210" y="9805618"/>
            <a:ext cx="4762059" cy="37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273384"/>
                </a:solidFill>
                <a:latin typeface="Canva Sans"/>
              </a:rPr>
              <a:t>Source: </a:t>
            </a:r>
            <a:r>
              <a:rPr lang="en-US" sz="2200" u="sng">
                <a:solidFill>
                  <a:srgbClr val="273384"/>
                </a:solidFill>
                <a:latin typeface="Canva Sans"/>
                <a:hlinkClick r:id="rId11" tooltip="https://en.wikipedia.org/wiki/Volume_rendering"/>
              </a:rPr>
              <a:t>Wikipedia</a:t>
            </a:r>
            <a:r>
              <a:rPr lang="en-US" sz="2200">
                <a:solidFill>
                  <a:srgbClr val="273384"/>
                </a:solidFill>
                <a:latin typeface="Canva Sans"/>
              </a:rPr>
              <a:t> ,  </a:t>
            </a:r>
            <a:r>
              <a:rPr lang="en-US" sz="2200" u="sng">
                <a:solidFill>
                  <a:srgbClr val="273384"/>
                </a:solidFill>
                <a:latin typeface="Canva Sans"/>
                <a:hlinkClick r:id="rId12" tooltip="https://atomicuschart.com/features/volume-rendering"/>
              </a:rPr>
              <a:t>Atomicus Chart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2665746"/>
            <a:ext cx="13715890" cy="178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Volume rendering in scientific visualization enables the analysis and exploration of complex data sets, generated by X-rays and CT-Scans,etc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98919" y="306360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792599">
            <a:off x="15869006" y="6270652"/>
            <a:ext cx="3938319" cy="3222261"/>
          </a:xfrm>
          <a:custGeom>
            <a:avLst/>
            <a:gdLst/>
            <a:ahLst/>
            <a:cxnLst/>
            <a:rect r="r" b="b" t="t" l="l"/>
            <a:pathLst>
              <a:path h="3222261" w="3938319">
                <a:moveTo>
                  <a:pt x="0" y="0"/>
                </a:moveTo>
                <a:lnTo>
                  <a:pt x="3938319" y="0"/>
                </a:lnTo>
                <a:lnTo>
                  <a:pt x="3938319" y="3222261"/>
                </a:lnTo>
                <a:lnTo>
                  <a:pt x="0" y="3222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93932">
            <a:off x="12348771" y="-1959981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970019">
            <a:off x="13558552" y="-385928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606838" y="9651106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3451795">
            <a:off x="-5080388" y="514135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4917954">
            <a:off x="-4992845" y="1489398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822298" y="4934456"/>
            <a:ext cx="8643404" cy="4321702"/>
          </a:xfrm>
          <a:custGeom>
            <a:avLst/>
            <a:gdLst/>
            <a:ahLst/>
            <a:cxnLst/>
            <a:rect r="r" b="b" t="t" l="l"/>
            <a:pathLst>
              <a:path h="4321702" w="8643404">
                <a:moveTo>
                  <a:pt x="0" y="0"/>
                </a:moveTo>
                <a:lnTo>
                  <a:pt x="8643404" y="0"/>
                </a:lnTo>
                <a:lnTo>
                  <a:pt x="8643404" y="4321702"/>
                </a:lnTo>
                <a:lnTo>
                  <a:pt x="0" y="43217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-658181" y="637065"/>
            <a:ext cx="19604363" cy="1398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Use Case: Computer Graphics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75677" y="9805618"/>
            <a:ext cx="2905125" cy="37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273384"/>
                </a:solidFill>
                <a:latin typeface="Canva Sans"/>
              </a:rPr>
              <a:t>Source:  </a:t>
            </a:r>
            <a:r>
              <a:rPr lang="en-US" sz="2200" u="sng">
                <a:solidFill>
                  <a:srgbClr val="273384"/>
                </a:solidFill>
                <a:latin typeface="Canva Sans"/>
                <a:hlinkClick r:id="rId9" tooltip="https://www.scratchapixel.com/lessons/3d-basic-rendering/volume-rendering-for-developers/intro-volume-rendering.html"/>
              </a:rPr>
              <a:t>Scratch Pixel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2665746"/>
            <a:ext cx="13715890" cy="178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Volume rendering in scientific visualization enables the analysis and exploration of complex data sets, generated by X-rays and CT-Scans,etc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895254">
            <a:off x="16212628" y="58423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24568">
            <a:off x="12391678" y="7122963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87989">
            <a:off x="11830173" y="549825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895254">
            <a:off x="-1289031" y="24335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866906">
            <a:off x="-782807" y="-4309805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114953">
            <a:off x="-2105689" y="-224453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198919" y="308147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0499" y="971550"/>
            <a:ext cx="18187501" cy="1398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Why Volume Ray Casting?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338685" y="4137299"/>
            <a:ext cx="12192236" cy="3878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1449" indent="-340724" lvl="1">
              <a:lnSpc>
                <a:spcPts val="5144"/>
              </a:lnSpc>
              <a:buFont typeface="Arial"/>
              <a:buChar char="•"/>
            </a:pPr>
            <a:r>
              <a:rPr lang="en-US" sz="3156">
                <a:solidFill>
                  <a:srgbClr val="273384"/>
                </a:solidFill>
                <a:latin typeface="Raleway"/>
              </a:rPr>
              <a:t>Image Based Volume Rendering</a:t>
            </a:r>
          </a:p>
          <a:p>
            <a:pPr marL="681449" indent="-340724" lvl="1">
              <a:lnSpc>
                <a:spcPts val="5144"/>
              </a:lnSpc>
              <a:buFont typeface="Arial"/>
              <a:buChar char="•"/>
            </a:pPr>
            <a:r>
              <a:rPr lang="en-US" sz="3156">
                <a:solidFill>
                  <a:srgbClr val="273384"/>
                </a:solidFill>
                <a:latin typeface="Raleway"/>
              </a:rPr>
              <a:t>Derived directly from the </a:t>
            </a:r>
            <a:r>
              <a:rPr lang="en-US" sz="3156" u="sng">
                <a:solidFill>
                  <a:srgbClr val="273384"/>
                </a:solidFill>
                <a:latin typeface="Raleway"/>
                <a:hlinkClick r:id="rId9" tooltip="https://en.wikipedia.org/wiki/Rendering_equation"/>
              </a:rPr>
              <a:t>rendering equation</a:t>
            </a:r>
            <a:r>
              <a:rPr lang="en-US" sz="3156">
                <a:solidFill>
                  <a:srgbClr val="273384"/>
                </a:solidFill>
                <a:latin typeface="Raleway"/>
              </a:rPr>
              <a:t>.</a:t>
            </a:r>
          </a:p>
          <a:p>
            <a:pPr marL="681449" indent="-340724" lvl="1">
              <a:lnSpc>
                <a:spcPts val="5144"/>
              </a:lnSpc>
              <a:buFont typeface="Arial"/>
              <a:buChar char="•"/>
            </a:pPr>
            <a:r>
              <a:rPr lang="en-US" sz="3156">
                <a:solidFill>
                  <a:srgbClr val="273384"/>
                </a:solidFill>
                <a:latin typeface="Raleway"/>
              </a:rPr>
              <a:t>Produces results of very high quality rendering.</a:t>
            </a:r>
          </a:p>
          <a:p>
            <a:pPr marL="681449" indent="-340724" lvl="1">
              <a:lnSpc>
                <a:spcPts val="5144"/>
              </a:lnSpc>
              <a:buFont typeface="Arial"/>
              <a:buChar char="•"/>
            </a:pPr>
            <a:r>
              <a:rPr lang="en-US" sz="3156">
                <a:solidFill>
                  <a:srgbClr val="273384"/>
                </a:solidFill>
                <a:latin typeface="Raleway"/>
              </a:rPr>
              <a:t>Simulated rays are traversed iteratively,</a:t>
            </a:r>
          </a:p>
          <a:p>
            <a:pPr marL="681449" indent="-340724" lvl="1">
              <a:lnSpc>
                <a:spcPts val="5144"/>
              </a:lnSpc>
              <a:buFont typeface="Arial"/>
              <a:buChar char="•"/>
            </a:pPr>
            <a:r>
              <a:rPr lang="en-US" sz="3156">
                <a:solidFill>
                  <a:srgbClr val="273384"/>
                </a:solidFill>
                <a:latin typeface="Raleway"/>
              </a:rPr>
              <a:t> Often used in cases where creating explicit geometry is not a good option.. Example: Triangles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895254">
            <a:off x="16212628" y="58423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24568">
            <a:off x="12391678" y="7122963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87989">
            <a:off x="11830173" y="549825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895254">
            <a:off x="-1289031" y="24335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866906">
            <a:off x="-782807" y="-4309805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114953">
            <a:off x="-2105689" y="-224453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198919" y="308147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3018970"/>
            <a:ext cx="15939215" cy="7388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 Bold"/>
              </a:rPr>
              <a:t>Ray Casting:</a:t>
            </a:r>
            <a:r>
              <a:rPr lang="en-US" sz="3000">
                <a:solidFill>
                  <a:srgbClr val="000000"/>
                </a:solidFill>
                <a:latin typeface="Raleway"/>
              </a:rPr>
              <a:t> Shoot a ray through the volume for each pixel of using a bounding primitive to intersect the ray with the volume.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 Bold"/>
              </a:rPr>
              <a:t>Sampling:</a:t>
            </a:r>
            <a:r>
              <a:rPr lang="en-US" sz="3000">
                <a:solidFill>
                  <a:srgbClr val="000000"/>
                </a:solidFill>
                <a:latin typeface="Raleway"/>
              </a:rPr>
              <a:t> Select equidistant sampling points along the ray within the volume, interpolating values from surrounding voxels using trilinear interpolation1.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 Bold"/>
              </a:rPr>
              <a:t>Shading:</a:t>
            </a:r>
            <a:r>
              <a:rPr lang="en-US" sz="3000">
                <a:solidFill>
                  <a:srgbClr val="000000"/>
                </a:solidFill>
                <a:latin typeface="Raleway"/>
              </a:rPr>
              <a:t> Apply a transfer function to retrieve RGBA material color and compute a gradient of illumination values for each sample, shading them according to their orientation and light source location2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 Bold"/>
              </a:rPr>
              <a:t>Compositing:</a:t>
            </a:r>
            <a:r>
              <a:rPr lang="en-US" sz="3000">
                <a:solidFill>
                  <a:srgbClr val="000000"/>
                </a:solidFill>
                <a:latin typeface="Raleway"/>
              </a:rPr>
              <a:t> Composite shaded samples along the ray to determine the final pixel color, using either back-to-front or front-to-back order to ensure proper layering and efficiency.</a:t>
            </a:r>
          </a:p>
          <a:p>
            <a:pPr>
              <a:lnSpc>
                <a:spcPts val="4890"/>
              </a:lnSpc>
            </a:pPr>
          </a:p>
          <a:p>
            <a:pPr>
              <a:lnSpc>
                <a:spcPts val="489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0499" y="971550"/>
            <a:ext cx="18187501" cy="1398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Steps For Volume Rendering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895254">
            <a:off x="16212628" y="58423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24568">
            <a:off x="12391678" y="7122963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87989">
            <a:off x="11830173" y="549825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895254">
            <a:off x="-1289031" y="24335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866906">
            <a:off x="-782807" y="-4309805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114953">
            <a:off x="-2105689" y="-224453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198919" y="308147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698172" y="3885187"/>
            <a:ext cx="9899313" cy="4833194"/>
          </a:xfrm>
          <a:custGeom>
            <a:avLst/>
            <a:gdLst/>
            <a:ahLst/>
            <a:cxnLst/>
            <a:rect r="r" b="b" t="t" l="l"/>
            <a:pathLst>
              <a:path h="4833194" w="9899313">
                <a:moveTo>
                  <a:pt x="0" y="0"/>
                </a:moveTo>
                <a:lnTo>
                  <a:pt x="9899313" y="0"/>
                </a:lnTo>
                <a:lnTo>
                  <a:pt x="9899313" y="4833194"/>
                </a:lnTo>
                <a:lnTo>
                  <a:pt x="0" y="483319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38075" y="3081472"/>
            <a:ext cx="6960097" cy="6028884"/>
          </a:xfrm>
          <a:custGeom>
            <a:avLst/>
            <a:gdLst/>
            <a:ahLst/>
            <a:cxnLst/>
            <a:rect r="r" b="b" t="t" l="l"/>
            <a:pathLst>
              <a:path h="6028884" w="6960097">
                <a:moveTo>
                  <a:pt x="0" y="0"/>
                </a:moveTo>
                <a:lnTo>
                  <a:pt x="6960097" y="0"/>
                </a:lnTo>
                <a:lnTo>
                  <a:pt x="6960097" y="6028884"/>
                </a:lnTo>
                <a:lnTo>
                  <a:pt x="0" y="602888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0499" y="971550"/>
            <a:ext cx="18187501" cy="1398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sz="8799">
                <a:solidFill>
                  <a:srgbClr val="273384"/>
                </a:solidFill>
                <a:latin typeface="Eczar Bold"/>
              </a:rPr>
              <a:t>Steps For Volume Rendering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895254">
            <a:off x="16212628" y="58423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24568">
            <a:off x="12391678" y="7122963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87989">
            <a:off x="11830173" y="549825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895254">
            <a:off x="-1289031" y="24335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866906">
            <a:off x="-782807" y="-4309805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114953">
            <a:off x="-2105689" y="-224453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198919" y="308147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718456" y="3204117"/>
            <a:ext cx="8268452" cy="3813798"/>
          </a:xfrm>
          <a:custGeom>
            <a:avLst/>
            <a:gdLst/>
            <a:ahLst/>
            <a:cxnLst/>
            <a:rect r="r" b="b" t="t" l="l"/>
            <a:pathLst>
              <a:path h="3813798" w="8268452">
                <a:moveTo>
                  <a:pt x="0" y="0"/>
                </a:moveTo>
                <a:lnTo>
                  <a:pt x="8268452" y="0"/>
                </a:lnTo>
                <a:lnTo>
                  <a:pt x="8268452" y="3813798"/>
                </a:lnTo>
                <a:lnTo>
                  <a:pt x="0" y="381379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1233" r="0" b="-1233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91466" y="3142795"/>
            <a:ext cx="7014905" cy="7205528"/>
          </a:xfrm>
          <a:custGeom>
            <a:avLst/>
            <a:gdLst/>
            <a:ahLst/>
            <a:cxnLst/>
            <a:rect r="r" b="b" t="t" l="l"/>
            <a:pathLst>
              <a:path h="7205528" w="7014905">
                <a:moveTo>
                  <a:pt x="0" y="0"/>
                </a:moveTo>
                <a:lnTo>
                  <a:pt x="7014906" y="0"/>
                </a:lnTo>
                <a:lnTo>
                  <a:pt x="7014906" y="7205528"/>
                </a:lnTo>
                <a:lnTo>
                  <a:pt x="0" y="720552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0024" y="971550"/>
            <a:ext cx="18759015" cy="1200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5"/>
              </a:lnSpc>
            </a:pPr>
            <a:r>
              <a:rPr lang="en-US" sz="7500">
                <a:solidFill>
                  <a:srgbClr val="273384"/>
                </a:solidFill>
                <a:latin typeface="Eczar Bold"/>
              </a:rPr>
              <a:t>Pseudo Code : Volume Ray Casting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35345" y="6970290"/>
            <a:ext cx="7332570" cy="281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</a:rPr>
              <a:t>Note: 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</a:rPr>
              <a:t>For tri-linear interpolation ,3 D texture is used along  with filltering method Mipmapping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</a:rPr>
              <a:t>Early Ray termination  based optimization is performed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</a:rPr>
              <a:t>Normals for shading are calculated using central difference method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</a:rPr>
              <a:t>Front to back composition is performed for better optimization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895254">
            <a:off x="16212628" y="58423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24568">
            <a:off x="12391678" y="7122963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87989">
            <a:off x="11830173" y="549825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895254">
            <a:off x="-1289031" y="2433504"/>
            <a:ext cx="3548560" cy="2903368"/>
          </a:xfrm>
          <a:custGeom>
            <a:avLst/>
            <a:gdLst/>
            <a:ahLst/>
            <a:cxnLst/>
            <a:rect r="r" b="b" t="t" l="l"/>
            <a:pathLst>
              <a:path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866906">
            <a:off x="-782807" y="-4309805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114953">
            <a:off x="-2105689" y="-224453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198919" y="308147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489531" y="3204117"/>
            <a:ext cx="7995436" cy="5559740"/>
          </a:xfrm>
          <a:custGeom>
            <a:avLst/>
            <a:gdLst/>
            <a:ahLst/>
            <a:cxnLst/>
            <a:rect r="r" b="b" t="t" l="l"/>
            <a:pathLst>
              <a:path h="5559740" w="7995436">
                <a:moveTo>
                  <a:pt x="0" y="0"/>
                </a:moveTo>
                <a:lnTo>
                  <a:pt x="7995437" y="0"/>
                </a:lnTo>
                <a:lnTo>
                  <a:pt x="7995437" y="5559741"/>
                </a:lnTo>
                <a:lnTo>
                  <a:pt x="0" y="555974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8700" y="3081472"/>
            <a:ext cx="7021060" cy="6974945"/>
          </a:xfrm>
          <a:custGeom>
            <a:avLst/>
            <a:gdLst/>
            <a:ahLst/>
            <a:cxnLst/>
            <a:rect r="r" b="b" t="t" l="l"/>
            <a:pathLst>
              <a:path h="6974945" w="7021060">
                <a:moveTo>
                  <a:pt x="0" y="0"/>
                </a:moveTo>
                <a:lnTo>
                  <a:pt x="7021060" y="0"/>
                </a:lnTo>
                <a:lnTo>
                  <a:pt x="7021060" y="6974945"/>
                </a:lnTo>
                <a:lnTo>
                  <a:pt x="0" y="697494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0024" y="971550"/>
            <a:ext cx="18759015" cy="1200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5"/>
              </a:lnSpc>
            </a:pPr>
            <a:r>
              <a:rPr lang="en-US" sz="7500">
                <a:solidFill>
                  <a:srgbClr val="273384"/>
                </a:solidFill>
                <a:latin typeface="Eczar Bold"/>
              </a:rPr>
              <a:t>Pseudo Code : Liang-Barsky Algo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DAF2rZ_W7dk</dc:identifier>
  <dcterms:modified xsi:type="dcterms:W3CDTF">2011-08-01T06:04:30Z</dcterms:modified>
  <cp:revision>1</cp:revision>
  <dc:title>Computer Graphics</dc:title>
</cp:coreProperties>
</file>

<file path=docProps/thumbnail.jpeg>
</file>